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9" r:id="rId5"/>
    <p:sldId id="300" r:id="rId6"/>
    <p:sldId id="345" r:id="rId7"/>
    <p:sldId id="328" r:id="rId8"/>
    <p:sldId id="339" r:id="rId9"/>
    <p:sldId id="340" r:id="rId10"/>
    <p:sldId id="342" r:id="rId11"/>
    <p:sldId id="262" r:id="rId12"/>
    <p:sldId id="351" r:id="rId13"/>
    <p:sldId id="341" r:id="rId14"/>
    <p:sldId id="343" r:id="rId15"/>
    <p:sldId id="344" r:id="rId16"/>
    <p:sldId id="349" r:id="rId17"/>
    <p:sldId id="346" r:id="rId18"/>
    <p:sldId id="338" r:id="rId19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9" autoAdjust="0"/>
  </p:normalViewPr>
  <p:slideViewPr>
    <p:cSldViewPr snapToGrid="0" snapToObjects="1">
      <p:cViewPr varScale="1">
        <p:scale>
          <a:sx n="88" d="100"/>
          <a:sy n="88" d="100"/>
        </p:scale>
        <p:origin x="684" y="64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18.8.2021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18.8.2021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05A1A61-5A64-46B5-9266-7D3BC580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78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9351D6-1B32-4A31-B921-67E5C606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FAFAFF4-BA03-4683-8B26-8D6548BDC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AD5B0096-6B6E-4C24-A18D-AD92D6AAD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BE8193-DA67-4603-AFE5-CCBBE497A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5CC54861-FED3-43ED-BC57-DF8582F9C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70F6D1C-1768-478D-AE33-BEC953A3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0819E0E-4CD2-4174-B930-9701B9640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8CF112F-E27B-4A9D-BDDD-1E8F31B7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pic>
        <p:nvPicPr>
          <p:cNvPr id="13" name="Kuva 12" descr="Syke-logo">
            <a:extLst>
              <a:ext uri="{FF2B5EF4-FFF2-40B4-BE49-F238E27FC236}">
                <a16:creationId xmlns:a16="http://schemas.microsoft.com/office/drawing/2014/main" id="{A6B71C3F-9B3D-4722-83D5-394168DCD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1CDDD13-D554-4DA0-B8EC-B5C820183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566F7233-EE26-4759-9723-43ED0BEC4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ED0399A-D9A7-47F8-951D-5F46D2D0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 descr="Syke-logo">
            <a:extLst>
              <a:ext uri="{FF2B5EF4-FFF2-40B4-BE49-F238E27FC236}">
                <a16:creationId xmlns:a16="http://schemas.microsoft.com/office/drawing/2014/main" id="{BA181F35-A4C1-4942-A746-E8234EF22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F43056C-AE2A-44BC-A768-11C232B63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138CB89F-45C0-4079-9287-AB94D1FD8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13CB66CF-1BA3-47C1-BFE5-598DF55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8B9E620-6724-4A5C-9A8F-27A28F0A3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B66841D2-355F-495A-97BD-025B27639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F2EFE98-AC17-4E07-A1BB-B2475C97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D70239D-5A23-4FB4-91FB-53FF5E8CC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06AFB8F-6DF8-48D8-A17C-8DC4B88E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3"/>
            <a:ext cx="3657470" cy="3734530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1B8602B-4D8C-40E3-8C59-42AB3B40F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4211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B8B5B0C-CEE9-4A63-9774-979E02C9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4F818ACD-C11C-4939-82DB-0656C649B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 </a:t>
            </a:r>
            <a:br>
              <a:rPr lang="fi-FI" dirty="0"/>
            </a:br>
            <a:r>
              <a:rPr lang="fi-FI" dirty="0"/>
              <a:t>Muista varmistaa, että myös SYKE-logo näkyy välidiassa. Logon voit tarvittaessa kopioida esityksen ohjesivulta (s. 1).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2081893"/>
            <a:ext cx="6838950" cy="2270074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 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D2744EB-BA57-4C71-8574-EB517E727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07674A5-6740-4A6B-A771-1499F4C9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5A3DDD0B-96E2-488D-B9D0-2A13AB0DE4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234A2B18-592C-44E4-8EF8-703D3E7A5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83462375-4AD3-4258-988C-DCFA3233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9141290" cy="5143498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42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Kuvallinen kansidia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E8503FFA-3FB5-4E8D-B386-6803C69DD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51201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esityksen ohjesivulta (s. 1).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03F91D-4D88-4F57-8A1A-30F19E801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B0B0BDE-3D5B-45E8-BAD5-5FE874F70E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F64F3AA-21EC-435F-8B85-457D1D40D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8170680F-1791-4F69-83D6-DF243BC0F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721" r:id="rId4"/>
    <p:sldLayoutId id="2147483692" r:id="rId5"/>
    <p:sldLayoutId id="2147483685" r:id="rId6"/>
    <p:sldLayoutId id="2147483712" r:id="rId7"/>
    <p:sldLayoutId id="2147483713" r:id="rId8"/>
    <p:sldLayoutId id="2147483715" r:id="rId9"/>
    <p:sldLayoutId id="2147483722" r:id="rId10"/>
    <p:sldLayoutId id="2147483711" r:id="rId11"/>
    <p:sldLayoutId id="2147483660" r:id="rId12"/>
    <p:sldLayoutId id="2147483650" r:id="rId13"/>
    <p:sldLayoutId id="2147483662" r:id="rId14"/>
    <p:sldLayoutId id="2147483663" r:id="rId15"/>
    <p:sldLayoutId id="2147483675" r:id="rId16"/>
    <p:sldLayoutId id="2147483657" r:id="rId17"/>
    <p:sldLayoutId id="2147483717" r:id="rId18"/>
    <p:sldLayoutId id="2147483686" r:id="rId19"/>
    <p:sldLayoutId id="2147483698" r:id="rId20"/>
    <p:sldLayoutId id="2147483700" r:id="rId21"/>
    <p:sldLayoutId id="2147483701" r:id="rId22"/>
    <p:sldLayoutId id="2147483723" r:id="rId23"/>
    <p:sldLayoutId id="2147483697" r:id="rId24"/>
    <p:sldLayoutId id="2147483720" r:id="rId25"/>
    <p:sldLayoutId id="2147483702" r:id="rId26"/>
    <p:sldLayoutId id="2147483703" r:id="rId27"/>
    <p:sldLayoutId id="2147483719" r:id="rId28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alitkiertoon.fi/fi-FI/Tavoitteet_ja_keinot/Muovi_LIFE_IPn_valmistel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ta.kreft-burman@syke.fi" TargetMode="External"/><Relationship Id="rId2" Type="http://schemas.openxmlformats.org/officeDocument/2006/relationships/hyperlink" Target="mailto:Waltteri.heikkila@syke.fi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ateriaalitkiertoon.fi/fi-FI/Tavoitteet_ja_keinot/Muovi_LIFE_IPn_valmistelu" TargetMode="External"/><Relationship Id="rId5" Type="http://schemas.openxmlformats.org/officeDocument/2006/relationships/hyperlink" Target="mailto:Helena.dahlbo@syke.fi" TargetMode="External"/><Relationship Id="rId4" Type="http://schemas.openxmlformats.org/officeDocument/2006/relationships/hyperlink" Target="mailto:Sari.kauppi@syke.f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ke.fi/fi-FI" TargetMode="External"/><Relationship Id="rId2" Type="http://schemas.openxmlformats.org/officeDocument/2006/relationships/hyperlink" Target="https://materiaalitkiertoon.fi/fi-FI/Tavoitteet_ja_keinot/Muovi_LIFE_IPn_valmistelu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jpeg"/><Relationship Id="rId4" Type="http://schemas.openxmlformats.org/officeDocument/2006/relationships/hyperlink" Target="https://www.ymparisto.fi/fi-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Muovi LIFE SIP-hanke</a:t>
            </a:r>
            <a:br>
              <a:rPr lang="fi-FI" dirty="0"/>
            </a:br>
            <a:r>
              <a:rPr lang="fi-FI" dirty="0"/>
              <a:t>Valmistelun eteneminen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Helena Dahlbo </a:t>
            </a:r>
          </a:p>
          <a:p>
            <a:r>
              <a:rPr lang="fi-FI" dirty="0"/>
              <a:t>SYKE</a:t>
            </a:r>
          </a:p>
          <a:p>
            <a:r>
              <a:rPr lang="fi-FI" dirty="0"/>
              <a:t>17.8.2021</a:t>
            </a:r>
          </a:p>
        </p:txBody>
      </p:sp>
    </p:spTree>
    <p:extLst>
      <p:ext uri="{BB962C8B-B14F-4D97-AF65-F5344CB8AC3E}">
        <p14:creationId xmlns:p14="http://schemas.microsoft.com/office/powerpoint/2010/main" val="1271749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15AA5C7-3485-43E1-B0CE-2A7796B4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550758"/>
            <a:ext cx="6838950" cy="3032125"/>
          </a:xfrm>
        </p:spPr>
        <p:txBody>
          <a:bodyPr/>
          <a:lstStyle/>
          <a:p>
            <a:r>
              <a:rPr lang="fi-FI" dirty="0"/>
              <a:t>27.8. : </a:t>
            </a:r>
          </a:p>
          <a:p>
            <a:pPr lvl="1"/>
            <a:r>
              <a:rPr lang="fi-FI" dirty="0"/>
              <a:t>Osahanke-ehdotuksen budjetti täsmennettynä </a:t>
            </a:r>
            <a:r>
              <a:rPr lang="fi-FI" dirty="0" err="1"/>
              <a:t>SYKEen</a:t>
            </a:r>
            <a:endParaRPr lang="fi-FI" dirty="0"/>
          </a:p>
          <a:p>
            <a:pPr lvl="1"/>
            <a:r>
              <a:rPr lang="fi-FI" dirty="0"/>
              <a:t>Esim. kustannukset/vuosi sekä hankkeen kesto vuosina</a:t>
            </a:r>
          </a:p>
          <a:p>
            <a:pPr lvl="1"/>
            <a:r>
              <a:rPr lang="fi-FI" dirty="0"/>
              <a:t>Mille vuosille hanke ajoittuu</a:t>
            </a:r>
          </a:p>
          <a:p>
            <a:pPr lvl="1"/>
            <a:r>
              <a:rPr lang="fi-FI" dirty="0"/>
              <a:t>Yhteys-/vastuuhenkilö hankkeen sisällön osalta </a:t>
            </a:r>
          </a:p>
          <a:p>
            <a:pPr lvl="1"/>
            <a:r>
              <a:rPr lang="fi-FI" dirty="0"/>
              <a:t>Yhteys-/vastuuhenkilö hankkeen talouden osalta </a:t>
            </a:r>
          </a:p>
          <a:p>
            <a:r>
              <a:rPr lang="fi-FI" dirty="0"/>
              <a:t>1.9.</a:t>
            </a:r>
          </a:p>
          <a:p>
            <a:pPr lvl="1"/>
            <a:r>
              <a:rPr lang="fi-FI" dirty="0"/>
              <a:t>SYKE vahvistaa konsortion </a:t>
            </a:r>
          </a:p>
          <a:p>
            <a:pPr lvl="1"/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79C509F-6BCF-4F36-8797-92C32E46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943EF98-059F-456A-A9BB-75657739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214729"/>
            <a:ext cx="7248519" cy="791751"/>
          </a:xfrm>
        </p:spPr>
        <p:txBody>
          <a:bodyPr/>
          <a:lstStyle/>
          <a:p>
            <a:r>
              <a:rPr lang="fi-FI" dirty="0"/>
              <a:t>Partneriehdokkailta tarvittavat toimenpiteet ja deadlinet (lähetetään täsmennettynä osallistujille)</a:t>
            </a:r>
          </a:p>
        </p:txBody>
      </p:sp>
    </p:spTree>
    <p:extLst>
      <p:ext uri="{BB962C8B-B14F-4D97-AF65-F5344CB8AC3E}">
        <p14:creationId xmlns:p14="http://schemas.microsoft.com/office/powerpoint/2010/main" val="11023726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4693573-4315-4BCA-BCAA-8F28E577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311274"/>
            <a:ext cx="7403646" cy="3492955"/>
          </a:xfrm>
        </p:spPr>
        <p:txBody>
          <a:bodyPr/>
          <a:lstStyle/>
          <a:p>
            <a:r>
              <a:rPr lang="fi-FI" dirty="0"/>
              <a:t>10.9.:</a:t>
            </a:r>
          </a:p>
          <a:p>
            <a:pPr lvl="1"/>
            <a:r>
              <a:rPr lang="fi-FI" dirty="0"/>
              <a:t>Osahanke-ehdotusten täsmennetyt suunnitelmat </a:t>
            </a:r>
            <a:r>
              <a:rPr lang="fi-FI" dirty="0" err="1"/>
              <a:t>SYKEen</a:t>
            </a:r>
            <a:endParaRPr lang="fi-FI" dirty="0"/>
          </a:p>
          <a:p>
            <a:pPr lvl="1"/>
            <a:r>
              <a:rPr lang="fi-FI" dirty="0"/>
              <a:t>Vähintään: hankkeen sisällön peilaus hakujulkistuksen vaatimuksiin ja esitettävä perustellusti ja konkreettisin esimerkein mikä vaikutus hankkeella on:  </a:t>
            </a:r>
          </a:p>
          <a:p>
            <a:pPr lvl="2"/>
            <a:r>
              <a:rPr lang="fi-FI" dirty="0"/>
              <a:t>1) LIFE-ohjelman tavoitteisiin, </a:t>
            </a:r>
          </a:p>
          <a:p>
            <a:pPr lvl="2"/>
            <a:r>
              <a:rPr lang="fi-FI" dirty="0"/>
              <a:t>2) muovitiekartan tavoitteisiin </a:t>
            </a:r>
          </a:p>
          <a:p>
            <a:r>
              <a:rPr lang="fi-FI" dirty="0"/>
              <a:t>Tarvittaessa tämän jälkeen järjestetään työpakettikohtaisia tapaamisia, joissa osahankkeiden yhteistyötä ja kytköksiä voidaan edistää</a:t>
            </a:r>
          </a:p>
          <a:p>
            <a:pPr lvl="1"/>
            <a:r>
              <a:rPr lang="fi-FI" dirty="0"/>
              <a:t>Varataan alustavasti ajat näille jo nyt</a:t>
            </a:r>
          </a:p>
          <a:p>
            <a:pPr lvl="2"/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3F07287-CC45-4446-8E62-1659303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F3D82CB-B1EC-443D-8843-39DCFB4B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Partneriehdokkailta tarvittavat toimenpiteet ja deadlinet </a:t>
            </a:r>
          </a:p>
        </p:txBody>
      </p:sp>
    </p:spTree>
    <p:extLst>
      <p:ext uri="{BB962C8B-B14F-4D97-AF65-F5344CB8AC3E}">
        <p14:creationId xmlns:p14="http://schemas.microsoft.com/office/powerpoint/2010/main" val="42222747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CCAB031-002C-4CCD-AA24-35265EEAE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311273"/>
            <a:ext cx="6838950" cy="3594555"/>
          </a:xfrm>
        </p:spPr>
        <p:txBody>
          <a:bodyPr/>
          <a:lstStyle/>
          <a:p>
            <a:r>
              <a:rPr lang="fi-FI" dirty="0"/>
              <a:t>15.9.:</a:t>
            </a:r>
          </a:p>
          <a:p>
            <a:pPr lvl="1"/>
            <a:r>
              <a:rPr lang="fi-FI" dirty="0"/>
              <a:t>Partnereiden oltava rekisteröityneenä hakujärjestelmään </a:t>
            </a:r>
          </a:p>
          <a:p>
            <a:pPr lvl="1"/>
            <a:r>
              <a:rPr lang="fi-FI" dirty="0"/>
              <a:t>Tarvittavat liitteet ladattuna järjestelmään </a:t>
            </a:r>
          </a:p>
          <a:p>
            <a:r>
              <a:rPr lang="fi-FI" dirty="0"/>
              <a:t>28.9.:</a:t>
            </a:r>
          </a:p>
          <a:p>
            <a:pPr lvl="1"/>
            <a:r>
              <a:rPr lang="fi-FI" dirty="0"/>
              <a:t>Tarvittaessa koko konsortion tapaaminen </a:t>
            </a:r>
          </a:p>
          <a:p>
            <a:r>
              <a:rPr lang="fi-FI" dirty="0"/>
              <a:t>1.9.-19.10.:</a:t>
            </a:r>
          </a:p>
          <a:p>
            <a:pPr lvl="1"/>
            <a:r>
              <a:rPr lang="fi-FI" dirty="0"/>
              <a:t>Valmius vastata </a:t>
            </a:r>
            <a:r>
              <a:rPr lang="fi-FI" dirty="0" err="1"/>
              <a:t>SYKEstä</a:t>
            </a:r>
            <a:r>
              <a:rPr lang="fi-FI" dirty="0"/>
              <a:t> tuleviin lisätieto- ja täsmennyspyyntöihin </a:t>
            </a:r>
          </a:p>
          <a:p>
            <a:r>
              <a:rPr lang="fi-FI" dirty="0">
                <a:solidFill>
                  <a:srgbClr val="FF0000"/>
                </a:solidFill>
              </a:rPr>
              <a:t>15.10. SYKE syöttää hakemuksen järjestelmään  </a:t>
            </a:r>
          </a:p>
          <a:p>
            <a:pPr lvl="1"/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B63238C-4BCA-4CA1-9D94-3A5C860E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E30F7E2-4D15-49AF-AA57-A0120C67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272785"/>
            <a:ext cx="6838950" cy="791751"/>
          </a:xfrm>
        </p:spPr>
        <p:txBody>
          <a:bodyPr/>
          <a:lstStyle/>
          <a:p>
            <a:r>
              <a:rPr lang="fi-FI" dirty="0"/>
              <a:t>Partneriehdokkailta tarvittavat toimenpiteet ja deadlinet </a:t>
            </a:r>
          </a:p>
        </p:txBody>
      </p:sp>
    </p:spTree>
    <p:extLst>
      <p:ext uri="{BB962C8B-B14F-4D97-AF65-F5344CB8AC3E}">
        <p14:creationId xmlns:p14="http://schemas.microsoft.com/office/powerpoint/2010/main" val="21629374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F31BA5D-844A-4B3E-8D08-5295BE76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547E6E-C1D8-4A44-9A24-3065A366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72169"/>
            <a:ext cx="8983980" cy="3945607"/>
          </a:xfrm>
          <a:prstGeom prst="rect">
            <a:avLst/>
          </a:prstGeom>
        </p:spPr>
      </p:pic>
      <p:sp>
        <p:nvSpPr>
          <p:cNvPr id="6" name="Otsikko 3">
            <a:extLst>
              <a:ext uri="{FF2B5EF4-FFF2-40B4-BE49-F238E27FC236}">
                <a16:creationId xmlns:a16="http://schemas.microsoft.com/office/drawing/2014/main" id="{C85C9B0B-6283-43F6-A027-40FD2348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2" y="194415"/>
            <a:ext cx="6946447" cy="791751"/>
          </a:xfrm>
        </p:spPr>
        <p:txBody>
          <a:bodyPr/>
          <a:lstStyle/>
          <a:p>
            <a:r>
              <a:rPr lang="fi-FI" dirty="0"/>
              <a:t>Hankevalmistelun askeleet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ABDA5E3-ADFB-4276-82CF-F72C5F9FE5B0}"/>
              </a:ext>
            </a:extLst>
          </p:cNvPr>
          <p:cNvSpPr txBox="1"/>
          <p:nvPr/>
        </p:nvSpPr>
        <p:spPr>
          <a:xfrm>
            <a:off x="1393372" y="3693886"/>
            <a:ext cx="666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Lisäksi järjestetään tarpeen mukaan opastustilaisuus/-tilaisuuksia sekä tapaamisia </a:t>
            </a:r>
          </a:p>
          <a:p>
            <a:r>
              <a:rPr lang="fi-FI" dirty="0">
                <a:sym typeface="Wingdings" panose="05000000000000000000" pitchFamily="2" charset="2"/>
              </a:rPr>
              <a:t> Olkaa aktiivisia, kysykää ja kertokaa tarpeista ja toiveista! 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44B488F-7A03-4AF2-BE47-BFC2DC4705A7}"/>
              </a:ext>
            </a:extLst>
          </p:cNvPr>
          <p:cNvSpPr/>
          <p:nvPr/>
        </p:nvSpPr>
        <p:spPr>
          <a:xfrm>
            <a:off x="1277257" y="4658173"/>
            <a:ext cx="7786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Materiaalit kiertoon &gt; Tervetuloa mukaan Muovi LIFE </a:t>
            </a:r>
            <a:r>
              <a:rPr lang="fi-FI" dirty="0" err="1">
                <a:hlinkClick r:id="rId3"/>
              </a:rPr>
              <a:t>IP:n</a:t>
            </a:r>
            <a:r>
              <a:rPr lang="fi-FI" dirty="0">
                <a:hlinkClick r:id="rId3"/>
              </a:rPr>
              <a:t> valmisteluun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2707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505E5F4-54D2-424D-B94A-9FBC6A7B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740230"/>
            <a:ext cx="7316561" cy="4245430"/>
          </a:xfrm>
        </p:spPr>
        <p:txBody>
          <a:bodyPr/>
          <a:lstStyle/>
          <a:p>
            <a:r>
              <a:rPr lang="fi-FI" sz="1600" dirty="0"/>
              <a:t>Waltteri Heikkilä, Projektiassistentti </a:t>
            </a:r>
          </a:p>
          <a:p>
            <a:pPr lvl="1"/>
            <a:r>
              <a:rPr lang="fi-FI" sz="1600" dirty="0">
                <a:hlinkClick r:id="rId2"/>
              </a:rPr>
              <a:t>Waltteri.heikkila@syke.fi</a:t>
            </a:r>
            <a:r>
              <a:rPr lang="fi-FI" sz="1600" dirty="0"/>
              <a:t>, puh. +358 295 251 021</a:t>
            </a:r>
          </a:p>
          <a:p>
            <a:pPr lvl="1"/>
            <a:r>
              <a:rPr lang="fi-FI" sz="1600" dirty="0"/>
              <a:t>Ensisijainen kontakti </a:t>
            </a:r>
          </a:p>
          <a:p>
            <a:r>
              <a:rPr lang="fi-FI" sz="1600" dirty="0"/>
              <a:t>Katarzyna Kreft-Burman, EU-projektisuunnittelija</a:t>
            </a:r>
          </a:p>
          <a:p>
            <a:pPr lvl="1"/>
            <a:r>
              <a:rPr lang="fi-FI" sz="1600" dirty="0">
                <a:hlinkClick r:id="rId3"/>
              </a:rPr>
              <a:t>kata.kreft-burman@syke.fi</a:t>
            </a:r>
            <a:r>
              <a:rPr lang="fi-FI" sz="1600" dirty="0"/>
              <a:t>, puh. +358 50 595 3444, +358 29 525 2120</a:t>
            </a:r>
          </a:p>
          <a:p>
            <a:pPr lvl="1"/>
            <a:r>
              <a:rPr lang="fi-FI" sz="1600" dirty="0"/>
              <a:t>Talousasiat</a:t>
            </a:r>
          </a:p>
          <a:p>
            <a:r>
              <a:rPr lang="fi-FI" sz="1600" dirty="0"/>
              <a:t>Sari Kauppi, Erikoistutkija </a:t>
            </a:r>
          </a:p>
          <a:p>
            <a:pPr lvl="1"/>
            <a:r>
              <a:rPr lang="fi-FI" sz="1600" dirty="0">
                <a:hlinkClick r:id="rId4"/>
              </a:rPr>
              <a:t>Sari.kauppi@syke.fi</a:t>
            </a:r>
            <a:r>
              <a:rPr lang="fi-FI" sz="1600" dirty="0"/>
              <a:t>, puh. +358 400 148 612</a:t>
            </a:r>
          </a:p>
          <a:p>
            <a:pPr lvl="1"/>
            <a:r>
              <a:rPr lang="fi-FI" sz="1600" dirty="0"/>
              <a:t>Hankkeen sisällölliset kysymykset </a:t>
            </a:r>
          </a:p>
          <a:p>
            <a:r>
              <a:rPr lang="fi-FI" sz="1600" dirty="0"/>
              <a:t>Helena Dahlbo, Erikoistutkija </a:t>
            </a:r>
          </a:p>
          <a:p>
            <a:pPr lvl="1"/>
            <a:r>
              <a:rPr lang="fi-FI" sz="1600" dirty="0">
                <a:hlinkClick r:id="rId5"/>
              </a:rPr>
              <a:t>Helena.dahlbo@syke.fi</a:t>
            </a:r>
            <a:r>
              <a:rPr lang="fi-FI" sz="1600" dirty="0"/>
              <a:t>, puh. +358 400 148 700</a:t>
            </a:r>
          </a:p>
          <a:p>
            <a:pPr lvl="1"/>
            <a:r>
              <a:rPr lang="fi-FI" sz="1600" dirty="0"/>
              <a:t>Hakemuksen koordinointi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D39CA24-F8C2-4115-9A21-EAA3EEDF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CE718BB-9493-416F-A183-44C39D53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301812"/>
            <a:ext cx="6838950" cy="791751"/>
          </a:xfrm>
        </p:spPr>
        <p:txBody>
          <a:bodyPr/>
          <a:lstStyle/>
          <a:p>
            <a:r>
              <a:rPr lang="fi-FI" dirty="0"/>
              <a:t>Yhteyshenkilöt </a:t>
            </a:r>
            <a:r>
              <a:rPr lang="fi-FI" dirty="0" err="1"/>
              <a:t>SYKEssä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83AD3D4-9EFB-408B-96B7-AEA8CA5C9D6C}"/>
              </a:ext>
            </a:extLst>
          </p:cNvPr>
          <p:cNvSpPr/>
          <p:nvPr/>
        </p:nvSpPr>
        <p:spPr>
          <a:xfrm>
            <a:off x="1152525" y="4767596"/>
            <a:ext cx="7911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6"/>
              </a:rPr>
              <a:t>Materiaalit kiertoon &gt; Tervetuloa mukaan Muovi LIFE </a:t>
            </a:r>
            <a:r>
              <a:rPr lang="fi-FI" dirty="0" err="1">
                <a:hlinkClick r:id="rId6"/>
              </a:rPr>
              <a:t>IP:n</a:t>
            </a:r>
            <a:r>
              <a:rPr lang="fi-FI" dirty="0">
                <a:hlinkClick r:id="rId6"/>
              </a:rPr>
              <a:t> valmisteluun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4399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A653391-42FC-4C37-9578-8FD10721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71" y="560213"/>
            <a:ext cx="4114800" cy="3734530"/>
          </a:xfrm>
        </p:spPr>
        <p:txBody>
          <a:bodyPr/>
          <a:lstStyle/>
          <a:p>
            <a:r>
              <a:rPr lang="fi-FI" dirty="0"/>
              <a:t>Nyt hihat heilumaan,  tehdään voittava ehdotus!</a:t>
            </a:r>
            <a:br>
              <a:rPr lang="fi-FI" dirty="0"/>
            </a:br>
            <a:br>
              <a:rPr lang="fi-FI" dirty="0"/>
            </a:br>
            <a:r>
              <a:rPr lang="fi-FI" sz="2000" dirty="0">
                <a:hlinkClick r:id="rId2"/>
              </a:rPr>
              <a:t>Materiaalit kiertoon &gt; Tervetuloa mukaan Muovi LIFE </a:t>
            </a:r>
            <a:r>
              <a:rPr lang="fi-FI" sz="2000" dirty="0" err="1">
                <a:hlinkClick r:id="rId2"/>
              </a:rPr>
              <a:t>IP:n</a:t>
            </a:r>
            <a:r>
              <a:rPr lang="fi-FI" sz="2000" dirty="0">
                <a:hlinkClick r:id="rId2"/>
              </a:rPr>
              <a:t> valmisteluun</a:t>
            </a:r>
            <a:br>
              <a:rPr lang="fi-FI" sz="2000" dirty="0"/>
            </a:br>
            <a:br>
              <a:rPr lang="fi-FI" sz="2000" dirty="0"/>
            </a:br>
            <a:r>
              <a:rPr lang="fi-FI" dirty="0"/>
              <a:t> </a:t>
            </a:r>
            <a:endParaRPr lang="fi-FI" sz="1800" b="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E2EE863-3712-41A0-BCCC-9BE30D30D511}"/>
              </a:ext>
            </a:extLst>
          </p:cNvPr>
          <p:cNvSpPr/>
          <p:nvPr/>
        </p:nvSpPr>
        <p:spPr>
          <a:xfrm>
            <a:off x="1152525" y="4767116"/>
            <a:ext cx="6924145" cy="1282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fi-FI" sz="1000" b="1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Suomen ympäristökeskus SYKE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 err="1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Finlands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 err="1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miljöcentral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 err="1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Finnish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Environment Institute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 </a:t>
            </a:r>
            <a:r>
              <a:rPr lang="fi-FI" sz="1000" b="1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syke.fi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 </a:t>
            </a:r>
            <a:r>
              <a:rPr lang="fi-FI" sz="1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ymparisto.fi</a:t>
            </a:r>
            <a:endParaRPr lang="fi-FI" sz="1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pic>
        <p:nvPicPr>
          <p:cNvPr id="20" name="Kuvan paikkamerkki 19" descr="Kuva, joka sisältää kohteen värikäs&#10;&#10;Kuvaus luotu automaattisesti">
            <a:extLst>
              <a:ext uri="{FF2B5EF4-FFF2-40B4-BE49-F238E27FC236}">
                <a16:creationId xmlns:a16="http://schemas.microsoft.com/office/drawing/2014/main" id="{0DC194B0-683E-4362-825B-C7529D566D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r="22580"/>
          <a:stretch>
            <a:fillRect/>
          </a:stretch>
        </p:blipFill>
        <p:spPr>
          <a:xfrm>
            <a:off x="5461651" y="560213"/>
            <a:ext cx="3489274" cy="3489274"/>
          </a:xfrm>
        </p:spPr>
      </p:pic>
    </p:spTree>
    <p:extLst>
      <p:ext uri="{BB962C8B-B14F-4D97-AF65-F5344CB8AC3E}">
        <p14:creationId xmlns:p14="http://schemas.microsoft.com/office/powerpoint/2010/main" val="11935053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Hankkeen nimi ja akronyymi </a:t>
            </a:r>
          </a:p>
          <a:p>
            <a:r>
              <a:rPr lang="fi-FI" dirty="0"/>
              <a:t>Hakuprosessin aikataulu </a:t>
            </a:r>
          </a:p>
          <a:p>
            <a:r>
              <a:rPr lang="fi-FI" dirty="0"/>
              <a:t>Hankkeen laajuus</a:t>
            </a:r>
          </a:p>
          <a:p>
            <a:r>
              <a:rPr lang="fi-FI" dirty="0"/>
              <a:t>Hankkeen järjestäytyminen</a:t>
            </a:r>
          </a:p>
          <a:p>
            <a:r>
              <a:rPr lang="fi-FI" dirty="0"/>
              <a:t>Hankkeen rakenne</a:t>
            </a:r>
          </a:p>
          <a:p>
            <a:r>
              <a:rPr lang="fi-FI"/>
              <a:t>Partneriehdokkailta </a:t>
            </a:r>
            <a:r>
              <a:rPr lang="fi-FI" dirty="0"/>
              <a:t>tarvittavat toimenpiteet ja deadlinet 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7608C981-063C-44D2-BE9F-E8BC84FD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8320021" y="4008856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accent3"/>
                </a:solidFill>
              </a:rPr>
              <a:pPr/>
              <a:t>18.8.2021</a:t>
            </a:fld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4D18FA0E-E472-4619-B9F4-430D8843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6948419" y="209909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>
                <a:solidFill>
                  <a:schemeClr val="accent3"/>
                </a:solidFill>
              </a:rPr>
              <a:t>Etunimi Sukunimi, Organisaatio</a:t>
            </a:r>
          </a:p>
        </p:txBody>
      </p:sp>
    </p:spTree>
    <p:extLst>
      <p:ext uri="{BB962C8B-B14F-4D97-AF65-F5344CB8AC3E}">
        <p14:creationId xmlns:p14="http://schemas.microsoft.com/office/powerpoint/2010/main" val="21313461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6D8D8D5-7C37-44C3-BFB8-3BBE6A0A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Alustava nimiehdotus (vahvistetaan hakemuksen lähetykseen mennessä): </a:t>
            </a:r>
          </a:p>
          <a:p>
            <a:pPr lvl="1"/>
            <a:r>
              <a:rPr lang="fi-FI" dirty="0" err="1"/>
              <a:t>Re-thinking</a:t>
            </a:r>
            <a:r>
              <a:rPr lang="fi-FI" dirty="0"/>
              <a:t> </a:t>
            </a:r>
            <a:r>
              <a:rPr lang="fi-FI" dirty="0" err="1"/>
              <a:t>plastics</a:t>
            </a:r>
            <a:r>
              <a:rPr lang="fi-FI" dirty="0"/>
              <a:t> in a </a:t>
            </a:r>
            <a:r>
              <a:rPr lang="fi-FI" dirty="0" err="1"/>
              <a:t>safe</a:t>
            </a:r>
            <a:r>
              <a:rPr lang="fi-FI" dirty="0"/>
              <a:t> and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circular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Muovien kestävä kiertotalous</a:t>
            </a:r>
          </a:p>
          <a:p>
            <a:pPr marL="216000" lvl="1" indent="0">
              <a:buNone/>
            </a:pPr>
            <a:endParaRPr lang="fi-FI" dirty="0"/>
          </a:p>
          <a:p>
            <a:pPr marL="215900" indent="-215900"/>
            <a:r>
              <a:rPr lang="fi-FI" dirty="0"/>
              <a:t>Akronyymi: </a:t>
            </a:r>
            <a:r>
              <a:rPr lang="fi-FI" dirty="0" err="1">
                <a:cs typeface="Calibri"/>
              </a:rPr>
              <a:t>PlastLIFE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1B7FAE-D385-4388-B07B-08C662D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9551210-2C31-4C91-9385-EE46DDAC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nimi ja akronyymi </a:t>
            </a:r>
          </a:p>
        </p:txBody>
      </p:sp>
    </p:spTree>
    <p:extLst>
      <p:ext uri="{BB962C8B-B14F-4D97-AF65-F5344CB8AC3E}">
        <p14:creationId xmlns:p14="http://schemas.microsoft.com/office/powerpoint/2010/main" val="36128681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3E2784-DC8F-4302-921F-739370EE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103083"/>
            <a:ext cx="6838950" cy="2953657"/>
          </a:xfrm>
        </p:spPr>
        <p:txBody>
          <a:bodyPr/>
          <a:lstStyle/>
          <a:p>
            <a:r>
              <a:rPr lang="fi-FI" dirty="0"/>
              <a:t>1. vaiheen hakemus (</a:t>
            </a:r>
            <a:r>
              <a:rPr lang="fi-FI" dirty="0" err="1"/>
              <a:t>concept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): DL 19.10.2021</a:t>
            </a:r>
          </a:p>
          <a:p>
            <a:pPr lvl="2"/>
            <a:r>
              <a:rPr lang="fi-FI" dirty="0"/>
              <a:t>Arvioinnin tulos marras-joulukuussa 2021</a:t>
            </a:r>
          </a:p>
          <a:p>
            <a:pPr lvl="2"/>
            <a:r>
              <a:rPr lang="fi-FI" dirty="0"/>
              <a:t>1. ja toisen vaiheen välissä Q&amp;A –vaihe, jossa voi kysyä neuvoa </a:t>
            </a:r>
            <a:r>
              <a:rPr lang="fi-FI" dirty="0" err="1"/>
              <a:t>full</a:t>
            </a:r>
            <a:r>
              <a:rPr lang="fi-FI" dirty="0"/>
              <a:t> </a:t>
            </a:r>
            <a:r>
              <a:rPr lang="fi-FI" dirty="0" err="1"/>
              <a:t>proposalin</a:t>
            </a:r>
            <a:r>
              <a:rPr lang="fi-FI" dirty="0"/>
              <a:t> valmisteluun </a:t>
            </a:r>
          </a:p>
          <a:p>
            <a:r>
              <a:rPr lang="fi-FI" dirty="0"/>
              <a:t>2. vaiheen hakemus (</a:t>
            </a:r>
            <a:r>
              <a:rPr lang="fi-FI" dirty="0" err="1"/>
              <a:t>full</a:t>
            </a:r>
            <a:r>
              <a:rPr lang="fi-FI" dirty="0"/>
              <a:t> </a:t>
            </a:r>
            <a:r>
              <a:rPr lang="fi-FI" dirty="0" err="1"/>
              <a:t>proposal</a:t>
            </a:r>
            <a:r>
              <a:rPr lang="fi-FI" dirty="0"/>
              <a:t>): DL 7.4.2022</a:t>
            </a:r>
          </a:p>
          <a:p>
            <a:pPr lvl="2"/>
            <a:r>
              <a:rPr lang="fi-FI" dirty="0"/>
              <a:t>Arvioinnin tulos kesä-heinäkuussa 2022</a:t>
            </a:r>
          </a:p>
          <a:p>
            <a:r>
              <a:rPr lang="fi-FI" dirty="0"/>
              <a:t>Grant </a:t>
            </a:r>
            <a:r>
              <a:rPr lang="fi-FI" dirty="0" err="1"/>
              <a:t>preparation</a:t>
            </a:r>
            <a:r>
              <a:rPr lang="fi-FI" dirty="0"/>
              <a:t> syksy 2022</a:t>
            </a:r>
          </a:p>
          <a:p>
            <a:r>
              <a:rPr lang="fi-FI" dirty="0"/>
              <a:t>Grant </a:t>
            </a:r>
            <a:r>
              <a:rPr lang="fi-FI" dirty="0" err="1"/>
              <a:t>agreement</a:t>
            </a:r>
            <a:r>
              <a:rPr lang="fi-FI" dirty="0"/>
              <a:t> marras-joulukuu 2022</a:t>
            </a:r>
          </a:p>
          <a:p>
            <a:r>
              <a:rPr lang="fi-FI" dirty="0"/>
              <a:t>Hankkeen käynnistäminen alkuvuodesta 2023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165C6FD-6311-4877-A4CE-2C74B846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Hakuprosessin aikataulu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4514B61-BBD0-4407-A4D5-3DCEF191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8320021" y="4008856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>
              <a:solidFill>
                <a:schemeClr val="accent3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15B877A-0BD2-4DF5-99D0-EC5BAA79D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3265713"/>
            <a:ext cx="7677007" cy="24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282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B81FACC-10C2-4A2C-A4CE-4BA1AC7C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6" y="876128"/>
            <a:ext cx="6838950" cy="3942615"/>
          </a:xfrm>
        </p:spPr>
        <p:txBody>
          <a:bodyPr/>
          <a:lstStyle/>
          <a:p>
            <a:r>
              <a:rPr lang="fi-FI" dirty="0"/>
              <a:t>Ehdotus Muovi LIFE SIP-hankkeen pituudeksi 7 vuotta</a:t>
            </a:r>
          </a:p>
          <a:p>
            <a:r>
              <a:rPr lang="fi-FI" dirty="0"/>
              <a:t>Hankkeen kokonaisbudjetti voi olla 10-30 M€</a:t>
            </a:r>
          </a:p>
          <a:p>
            <a:pPr lvl="1"/>
            <a:r>
              <a:rPr lang="fi-FI" dirty="0"/>
              <a:t>Jokaisesta osahanke-ehdotuksesta tarvitaan täsmennetty budjetti (arvio), jotta SYKE pystyy laskemaan kokonaisbudjetin</a:t>
            </a:r>
          </a:p>
          <a:p>
            <a:pPr lvl="2"/>
            <a:r>
              <a:rPr lang="fi-FI" dirty="0"/>
              <a:t>DL 27.8.2021 (budjetti </a:t>
            </a:r>
            <a:r>
              <a:rPr lang="fi-FI" dirty="0" err="1"/>
              <a:t>SYKEen</a:t>
            </a:r>
            <a:r>
              <a:rPr lang="fi-FI" dirty="0"/>
              <a:t>)</a:t>
            </a:r>
          </a:p>
          <a:p>
            <a:pPr lvl="2"/>
            <a:r>
              <a:rPr lang="fi-FI" dirty="0"/>
              <a:t>Kannattaa heti tehdä realistiselta pohjalta, todellisiin kuluarvioihin perustuen</a:t>
            </a:r>
          </a:p>
          <a:p>
            <a:r>
              <a:rPr lang="fi-FI" dirty="0"/>
              <a:t>Maantieteellinen laajuus ja vaikuttavuus pitää saada mahdollisimman laajaksi </a:t>
            </a:r>
            <a:r>
              <a:rPr lang="fi-FI" dirty="0">
                <a:sym typeface="Wingdings" panose="05000000000000000000" pitchFamily="2" charset="2"/>
              </a:rPr>
              <a:t> Osahanke-ehdotusten vaikutusten ulottuvuus? </a:t>
            </a:r>
            <a:endParaRPr lang="fi-FI" dirty="0"/>
          </a:p>
          <a:p>
            <a:pPr lvl="2"/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A60C47-37B7-42D9-AF20-CC0405D2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E36B1DB-02D2-4F9C-8E03-7894A90E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200214"/>
            <a:ext cx="6838950" cy="554530"/>
          </a:xfrm>
        </p:spPr>
        <p:txBody>
          <a:bodyPr/>
          <a:lstStyle/>
          <a:p>
            <a:r>
              <a:rPr lang="fi-FI" dirty="0"/>
              <a:t>Hankkeen laajuus </a:t>
            </a:r>
          </a:p>
        </p:txBody>
      </p:sp>
    </p:spTree>
    <p:extLst>
      <p:ext uri="{BB962C8B-B14F-4D97-AF65-F5344CB8AC3E}">
        <p14:creationId xmlns:p14="http://schemas.microsoft.com/office/powerpoint/2010/main" val="30825787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5C86C2E-51D8-4670-8B04-991FA13B4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Koordinaattorina SYKE</a:t>
            </a:r>
          </a:p>
          <a:p>
            <a:pPr lvl="1"/>
            <a:r>
              <a:rPr lang="fi-FI" dirty="0"/>
              <a:t>Sisältökysymykset: Sari Kauppi</a:t>
            </a:r>
          </a:p>
          <a:p>
            <a:pPr lvl="1"/>
            <a:r>
              <a:rPr lang="fi-FI" dirty="0"/>
              <a:t>Hakemuksen koordinointi: Helena Dahlbo</a:t>
            </a:r>
          </a:p>
          <a:p>
            <a:pPr lvl="1"/>
            <a:r>
              <a:rPr lang="fi-FI" dirty="0"/>
              <a:t>Kontaktihenkilönä osahankkeille ja partnereille Waltteri Heikkilä</a:t>
            </a:r>
          </a:p>
          <a:p>
            <a:pPr lvl="1"/>
            <a:r>
              <a:rPr lang="fi-FI" dirty="0"/>
              <a:t>Talousasioissa yhteyshenkilönä Kata Kreft-Burman </a:t>
            </a:r>
          </a:p>
          <a:p>
            <a:pPr lvl="1"/>
            <a:r>
              <a:rPr lang="fi-FI" dirty="0"/>
              <a:t>(Yhteystiedot esityksen lopussa)</a:t>
            </a:r>
          </a:p>
          <a:p>
            <a:r>
              <a:rPr lang="fi-FI" dirty="0"/>
              <a:t>Konsortion kokoonpano </a:t>
            </a:r>
          </a:p>
          <a:p>
            <a:pPr lvl="1"/>
            <a:r>
              <a:rPr lang="fi-FI" dirty="0"/>
              <a:t>Vahvistetaan 1.9. 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FFD8FE2-C9EB-45FE-AC3D-B759FCF3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3FAC9F9-D25E-4006-A67C-021BAC57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järjestäytyminen</a:t>
            </a:r>
          </a:p>
        </p:txBody>
      </p:sp>
    </p:spTree>
    <p:extLst>
      <p:ext uri="{BB962C8B-B14F-4D97-AF65-F5344CB8AC3E}">
        <p14:creationId xmlns:p14="http://schemas.microsoft.com/office/powerpoint/2010/main" val="2253943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96992C1-F940-4CBE-95FD-2F6BF594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Työpaketit noudattelevat muovitiekartan teemoja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03B2D3B-4B26-4164-B8AC-735DE937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B5F8F3A-0C26-43A8-9011-E364C56B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rakenne</a:t>
            </a:r>
          </a:p>
        </p:txBody>
      </p:sp>
    </p:spTree>
    <p:extLst>
      <p:ext uri="{BB962C8B-B14F-4D97-AF65-F5344CB8AC3E}">
        <p14:creationId xmlns:p14="http://schemas.microsoft.com/office/powerpoint/2010/main" val="20623307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A71216E3-B004-4CA9-818F-A91DC1B2A48A}"/>
              </a:ext>
            </a:extLst>
          </p:cNvPr>
          <p:cNvGrpSpPr/>
          <p:nvPr/>
        </p:nvGrpSpPr>
        <p:grpSpPr>
          <a:xfrm>
            <a:off x="-5618" y="-116328"/>
            <a:ext cx="1736374" cy="1325995"/>
            <a:chOff x="721264" y="907744"/>
            <a:chExt cx="2315165" cy="1767994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9CA41D1-9EDC-4B03-803B-FE9AAB4A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754" t="2162" r="58711" b="71196"/>
            <a:stretch/>
          </p:blipFill>
          <p:spPr>
            <a:xfrm>
              <a:off x="1070979" y="907744"/>
              <a:ext cx="1615736" cy="1457232"/>
            </a:xfrm>
            <a:prstGeom prst="rect">
              <a:avLst/>
            </a:prstGeom>
          </p:spPr>
        </p:pic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E056EB2F-DF49-4D18-8693-582861CC1CC5}"/>
                </a:ext>
              </a:extLst>
            </p:cNvPr>
            <p:cNvSpPr txBox="1"/>
            <p:nvPr/>
          </p:nvSpPr>
          <p:spPr>
            <a:xfrm>
              <a:off x="721264" y="2183295"/>
              <a:ext cx="231516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bg1">
                      <a:lumMod val="65000"/>
                    </a:schemeClr>
                  </a:solidFill>
                </a:rPr>
                <a:t>Vähennetään roskaamista ja</a:t>
              </a:r>
              <a:br>
                <a:rPr lang="fi-FI" sz="900" b="1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fi-FI" sz="900" b="1" dirty="0">
                  <a:solidFill>
                    <a:schemeClr val="bg1">
                      <a:lumMod val="65000"/>
                    </a:schemeClr>
                  </a:solidFill>
                </a:rPr>
                <a:t>vältetään turhaa kulutusta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56F2FD10-EBBA-49EE-9A02-CE024937254E}"/>
              </a:ext>
            </a:extLst>
          </p:cNvPr>
          <p:cNvGrpSpPr/>
          <p:nvPr/>
        </p:nvGrpSpPr>
        <p:grpSpPr>
          <a:xfrm>
            <a:off x="122624" y="1171395"/>
            <a:ext cx="1479892" cy="1298158"/>
            <a:chOff x="3079378" y="245102"/>
            <a:chExt cx="1973189" cy="1730878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3B4DD2CA-E15C-464A-BB9A-5DDB4BD06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FFA"/>
                </a:clrFrom>
                <a:clrTo>
                  <a:srgbClr val="FCFFFA">
                    <a:alpha val="0"/>
                  </a:srgbClr>
                </a:clrTo>
              </a:clrChange>
            </a:blip>
            <a:srcRect l="59053" t="2902" r="12427" b="71655"/>
            <a:stretch/>
          </p:blipFill>
          <p:spPr>
            <a:xfrm>
              <a:off x="3311371" y="245102"/>
              <a:ext cx="1509204" cy="1391575"/>
            </a:xfrm>
            <a:prstGeom prst="rect">
              <a:avLst/>
            </a:prstGeom>
          </p:spPr>
        </p:pic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928E2383-655B-4927-98BA-7FA8EF432EBD}"/>
                </a:ext>
              </a:extLst>
            </p:cNvPr>
            <p:cNvSpPr txBox="1"/>
            <p:nvPr/>
          </p:nvSpPr>
          <p:spPr>
            <a:xfrm>
              <a:off x="3079378" y="1483537"/>
              <a:ext cx="19731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Selvitetään muoviveron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käyttöönottoa</a:t>
              </a:r>
            </a:p>
          </p:txBody>
        </p: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03C37BE9-77D2-4011-BD87-E4811A0747B5}"/>
              </a:ext>
            </a:extLst>
          </p:cNvPr>
          <p:cNvGrpSpPr/>
          <p:nvPr/>
        </p:nvGrpSpPr>
        <p:grpSpPr>
          <a:xfrm>
            <a:off x="-8371" y="2465039"/>
            <a:ext cx="1685077" cy="1217399"/>
            <a:chOff x="3399789" y="310575"/>
            <a:chExt cx="2246769" cy="1623199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6630A1A3-64B5-4F6E-8400-ED468B43E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860" t="50637" r="60130" b="26314"/>
            <a:stretch/>
          </p:blipFill>
          <p:spPr>
            <a:xfrm>
              <a:off x="3808520" y="310575"/>
              <a:ext cx="1429306" cy="1260629"/>
            </a:xfrm>
            <a:prstGeom prst="rect">
              <a:avLst/>
            </a:prstGeom>
          </p:spPr>
        </p:pic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AEF1EF32-DA4D-4D44-995E-AB4F5F0E3FC9}"/>
                </a:ext>
              </a:extLst>
            </p:cNvPr>
            <p:cNvSpPr txBox="1"/>
            <p:nvPr/>
          </p:nvSpPr>
          <p:spPr>
            <a:xfrm>
              <a:off x="3399789" y="1441331"/>
              <a:ext cx="224676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Tehostetaan merkittävästi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muovijätteiden talteenottoa</a:t>
              </a: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961A5EC7-4B43-4E71-BF68-EB1B763D0979}"/>
              </a:ext>
            </a:extLst>
          </p:cNvPr>
          <p:cNvGrpSpPr/>
          <p:nvPr/>
        </p:nvGrpSpPr>
        <p:grpSpPr>
          <a:xfrm>
            <a:off x="-35191" y="3718735"/>
            <a:ext cx="2198038" cy="1417486"/>
            <a:chOff x="2780152" y="279503"/>
            <a:chExt cx="2930716" cy="1889981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A871FA5A-A458-428C-8B2B-E475CCD0C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321" t="49580" r="12341" b="26236"/>
            <a:stretch/>
          </p:blipFill>
          <p:spPr>
            <a:xfrm>
              <a:off x="3551068" y="279503"/>
              <a:ext cx="1393794" cy="1322773"/>
            </a:xfrm>
            <a:prstGeom prst="rect">
              <a:avLst/>
            </a:prstGeom>
          </p:spPr>
        </p:pic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8EDA9C5E-F055-4903-A6AE-B9CB2ADCC4F6}"/>
                </a:ext>
              </a:extLst>
            </p:cNvPr>
            <p:cNvSpPr txBox="1"/>
            <p:nvPr/>
          </p:nvSpPr>
          <p:spPr>
            <a:xfrm>
              <a:off x="2780152" y="1492376"/>
              <a:ext cx="293071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Parannetaan muovien tunnistamista 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rakennuksissa sekä muovijätteen 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lajittelua rakennustyömailla</a:t>
              </a:r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260C462A-C28D-4209-934D-16103E90FEE9}"/>
              </a:ext>
            </a:extLst>
          </p:cNvPr>
          <p:cNvGrpSpPr/>
          <p:nvPr/>
        </p:nvGrpSpPr>
        <p:grpSpPr>
          <a:xfrm>
            <a:off x="3010898" y="3693725"/>
            <a:ext cx="2165978" cy="1303193"/>
            <a:chOff x="4307253" y="2606620"/>
            <a:chExt cx="2887970" cy="1737591"/>
          </a:xfrm>
        </p:grpSpPr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4A3AFD77-25D0-408C-8425-BBE3D8035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535" t="52982" r="15041" b="21507"/>
            <a:stretch/>
          </p:blipFill>
          <p:spPr>
            <a:xfrm>
              <a:off x="5131478" y="2606620"/>
              <a:ext cx="1239520" cy="1377493"/>
            </a:xfrm>
            <a:prstGeom prst="rect">
              <a:avLst/>
            </a:prstGeom>
          </p:spPr>
        </p:pic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AFB27343-7CE3-42D5-89CC-9E913692C5EA}"/>
                </a:ext>
              </a:extLst>
            </p:cNvPr>
            <p:cNvSpPr txBox="1"/>
            <p:nvPr/>
          </p:nvSpPr>
          <p:spPr>
            <a:xfrm>
              <a:off x="4307253" y="3851768"/>
              <a:ext cx="28879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Nostetaan muovihaaste näkyvästi 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Suomen kansainväliselle asialistalle</a:t>
              </a:r>
            </a:p>
          </p:txBody>
        </p:sp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8F34B8E1-0383-4BBE-9E22-271BAF2BF6E3}"/>
              </a:ext>
            </a:extLst>
          </p:cNvPr>
          <p:cNvGrpSpPr/>
          <p:nvPr/>
        </p:nvGrpSpPr>
        <p:grpSpPr>
          <a:xfrm>
            <a:off x="3034412" y="2382362"/>
            <a:ext cx="2185215" cy="1297477"/>
            <a:chOff x="4264832" y="4670975"/>
            <a:chExt cx="2913619" cy="1729968"/>
          </a:xfrm>
        </p:grpSpPr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7FCAB69A-877C-4D09-8714-FCF66595A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535" t="52418" r="62296" b="21506"/>
            <a:stretch/>
          </p:blipFill>
          <p:spPr>
            <a:xfrm>
              <a:off x="5104695" y="4670975"/>
              <a:ext cx="1278933" cy="1407974"/>
            </a:xfrm>
            <a:prstGeom prst="rect">
              <a:avLst/>
            </a:prstGeom>
          </p:spPr>
        </p:pic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6D3D4777-5030-48E1-BCDD-C5E3A07B455C}"/>
                </a:ext>
              </a:extLst>
            </p:cNvPr>
            <p:cNvSpPr txBox="1"/>
            <p:nvPr/>
          </p:nvSpPr>
          <p:spPr>
            <a:xfrm>
              <a:off x="4264832" y="5908501"/>
              <a:ext cx="2913619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Panostetaan korvaaviin ratkaisuihin 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ja perustetaan osaamisverkosto</a:t>
              </a:r>
            </a:p>
          </p:txBody>
        </p: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CC59D0A7-58D3-428F-BD8B-8576ACC22F24}"/>
              </a:ext>
            </a:extLst>
          </p:cNvPr>
          <p:cNvGrpSpPr/>
          <p:nvPr/>
        </p:nvGrpSpPr>
        <p:grpSpPr>
          <a:xfrm>
            <a:off x="3223567" y="1198635"/>
            <a:ext cx="1806906" cy="1232354"/>
            <a:chOff x="8304189" y="93035"/>
            <a:chExt cx="2409208" cy="1643139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A001807B-7416-4E42-84A3-54370EF4A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301" t="3375" r="14779" b="72795"/>
            <a:stretch/>
          </p:blipFill>
          <p:spPr>
            <a:xfrm>
              <a:off x="8849454" y="93035"/>
              <a:ext cx="1318680" cy="1286753"/>
            </a:xfrm>
            <a:prstGeom prst="rect">
              <a:avLst/>
            </a:prstGeom>
          </p:spPr>
        </p:pic>
        <p:sp>
          <p:nvSpPr>
            <p:cNvPr id="25" name="Tekstiruutu 24">
              <a:extLst>
                <a:ext uri="{FF2B5EF4-FFF2-40B4-BE49-F238E27FC236}">
                  <a16:creationId xmlns:a16="http://schemas.microsoft.com/office/drawing/2014/main" id="{16EA9362-307E-4AED-A6A5-23D319F5C9F1}"/>
                </a:ext>
              </a:extLst>
            </p:cNvPr>
            <p:cNvSpPr txBox="1"/>
            <p:nvPr/>
          </p:nvSpPr>
          <p:spPr>
            <a:xfrm>
              <a:off x="8304189" y="1243731"/>
              <a:ext cx="24092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Otetaan muovin monipuoliset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kierrätysratkaisut käyttöön</a:t>
              </a:r>
            </a:p>
          </p:txBody>
        </p: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64A775D1-6958-4314-97DF-B40EB42AD318}"/>
              </a:ext>
            </a:extLst>
          </p:cNvPr>
          <p:cNvGrpSpPr/>
          <p:nvPr/>
        </p:nvGrpSpPr>
        <p:grpSpPr>
          <a:xfrm>
            <a:off x="3028003" y="1"/>
            <a:ext cx="2198038" cy="1221718"/>
            <a:chOff x="8141610" y="2680685"/>
            <a:chExt cx="2930716" cy="1628958"/>
          </a:xfrm>
        </p:grpSpPr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B269C9CE-4151-4596-92C4-09D49E5F8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75" t="3997" r="62054" b="73235"/>
            <a:stretch/>
          </p:blipFill>
          <p:spPr>
            <a:xfrm>
              <a:off x="8927734" y="2680685"/>
              <a:ext cx="1358471" cy="1229361"/>
            </a:xfrm>
            <a:prstGeom prst="rect">
              <a:avLst/>
            </a:prstGeom>
          </p:spPr>
        </p:pic>
        <p:sp>
          <p:nvSpPr>
            <p:cNvPr id="26" name="Tekstiruutu 25">
              <a:extLst>
                <a:ext uri="{FF2B5EF4-FFF2-40B4-BE49-F238E27FC236}">
                  <a16:creationId xmlns:a16="http://schemas.microsoft.com/office/drawing/2014/main" id="{A1B4207C-F015-486D-89A3-E234FCCC75B1}"/>
                </a:ext>
              </a:extLst>
            </p:cNvPr>
            <p:cNvSpPr txBox="1"/>
            <p:nvPr/>
          </p:nvSpPr>
          <p:spPr>
            <a:xfrm>
              <a:off x="8141610" y="3817200"/>
              <a:ext cx="29307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Tehostetaan maatalous- ja puutarha-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muovien kierrätystä ja korvaamista</a:t>
              </a:r>
            </a:p>
          </p:txBody>
        </p:sp>
      </p:grpSp>
      <p:sp>
        <p:nvSpPr>
          <p:cNvPr id="31" name="Tekstiruutu 30">
            <a:extLst>
              <a:ext uri="{FF2B5EF4-FFF2-40B4-BE49-F238E27FC236}">
                <a16:creationId xmlns:a16="http://schemas.microsoft.com/office/drawing/2014/main" id="{9BB5CE4A-318D-4226-A3B0-32C31FAE8E04}"/>
              </a:ext>
            </a:extLst>
          </p:cNvPr>
          <p:cNvSpPr txBox="1"/>
          <p:nvPr/>
        </p:nvSpPr>
        <p:spPr>
          <a:xfrm>
            <a:off x="6568440" y="4977024"/>
            <a:ext cx="2575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>
                <a:solidFill>
                  <a:schemeClr val="accent3"/>
                </a:solidFill>
              </a:rPr>
              <a:t>Kuvat ja teemat: Muovitiekartta</a:t>
            </a: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D089B03D-CB35-4438-A07D-9D299C0C7881}"/>
              </a:ext>
            </a:extLst>
          </p:cNvPr>
          <p:cNvGrpSpPr/>
          <p:nvPr/>
        </p:nvGrpSpPr>
        <p:grpSpPr>
          <a:xfrm>
            <a:off x="6694562" y="232783"/>
            <a:ext cx="1223413" cy="1192418"/>
            <a:chOff x="10418994" y="1319866"/>
            <a:chExt cx="1631218" cy="1589891"/>
          </a:xfrm>
        </p:grpSpPr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2CF6B8CC-68E9-48EF-8C43-9FFC9C0CE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45" t="9107" r="61207" b="47386"/>
            <a:stretch/>
          </p:blipFill>
          <p:spPr>
            <a:xfrm>
              <a:off x="10610002" y="1319866"/>
              <a:ext cx="1249203" cy="1286754"/>
            </a:xfrm>
            <a:prstGeom prst="rect">
              <a:avLst/>
            </a:prstGeom>
          </p:spPr>
        </p:pic>
        <p:sp>
          <p:nvSpPr>
            <p:cNvPr id="33" name="Tekstiruutu 32">
              <a:extLst>
                <a:ext uri="{FF2B5EF4-FFF2-40B4-BE49-F238E27FC236}">
                  <a16:creationId xmlns:a16="http://schemas.microsoft.com/office/drawing/2014/main" id="{FB8BCF30-A05F-4A8D-9E3A-4576D4EA4C15}"/>
                </a:ext>
              </a:extLst>
            </p:cNvPr>
            <p:cNvSpPr txBox="1"/>
            <p:nvPr/>
          </p:nvSpPr>
          <p:spPr>
            <a:xfrm>
              <a:off x="10418994" y="2417314"/>
              <a:ext cx="16312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Viedään osaamista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ja ratkaisuja</a:t>
              </a:r>
            </a:p>
          </p:txBody>
        </p:sp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5C3DACB5-1175-4FB2-AB4F-9422186B0FE8}"/>
              </a:ext>
            </a:extLst>
          </p:cNvPr>
          <p:cNvGrpSpPr/>
          <p:nvPr/>
        </p:nvGrpSpPr>
        <p:grpSpPr>
          <a:xfrm>
            <a:off x="6480631" y="1786131"/>
            <a:ext cx="1959428" cy="1553611"/>
            <a:chOff x="9512767" y="4324447"/>
            <a:chExt cx="3187330" cy="2071482"/>
          </a:xfrm>
        </p:grpSpPr>
        <p:sp>
          <p:nvSpPr>
            <p:cNvPr id="34" name="Tekstiruutu 33">
              <a:extLst>
                <a:ext uri="{FF2B5EF4-FFF2-40B4-BE49-F238E27FC236}">
                  <a16:creationId xmlns:a16="http://schemas.microsoft.com/office/drawing/2014/main" id="{BD70A029-23F0-47C3-8B1E-818E5CF3A44F}"/>
                </a:ext>
              </a:extLst>
            </p:cNvPr>
            <p:cNvSpPr txBox="1"/>
            <p:nvPr/>
          </p:nvSpPr>
          <p:spPr>
            <a:xfrm>
              <a:off x="9512767" y="5534154"/>
              <a:ext cx="318733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accent1"/>
                  </a:solidFill>
                </a:rPr>
                <a:t>Lisätään tutkimustietoa muovien terveys- ja</a:t>
              </a:r>
              <a:br>
                <a:rPr lang="fi-FI" sz="900" b="1" dirty="0">
                  <a:solidFill>
                    <a:schemeClr val="accent1"/>
                  </a:solidFill>
                </a:rPr>
              </a:br>
              <a:r>
                <a:rPr lang="fi-FI" sz="900" b="1" dirty="0">
                  <a:solidFill>
                    <a:schemeClr val="accent1"/>
                  </a:solidFill>
                </a:rPr>
                <a:t>ympäristöhaitoista ja niiden ratkaisuista</a:t>
              </a:r>
            </a:p>
          </p:txBody>
        </p:sp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8F7DDF54-8E31-4723-AC94-F806E6D35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632" t="8842" r="14629" b="48110"/>
            <a:stretch/>
          </p:blipFill>
          <p:spPr>
            <a:xfrm>
              <a:off x="10555368" y="4324447"/>
              <a:ext cx="1358471" cy="1286755"/>
            </a:xfrm>
            <a:prstGeom prst="rect">
              <a:avLst/>
            </a:prstGeom>
          </p:spPr>
        </p:pic>
      </p:grpSp>
      <p:sp>
        <p:nvSpPr>
          <p:cNvPr id="38" name="Tekstiruutu 37">
            <a:extLst>
              <a:ext uri="{FF2B5EF4-FFF2-40B4-BE49-F238E27FC236}">
                <a16:creationId xmlns:a16="http://schemas.microsoft.com/office/drawing/2014/main" id="{BB28D6CB-1241-4ACB-AF01-1963E9023FBD}"/>
              </a:ext>
            </a:extLst>
          </p:cNvPr>
          <p:cNvSpPr txBox="1"/>
          <p:nvPr/>
        </p:nvSpPr>
        <p:spPr>
          <a:xfrm>
            <a:off x="7260263" y="3359897"/>
            <a:ext cx="5144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E71D5E40-EE75-4F17-B526-E6E138287F59}"/>
              </a:ext>
            </a:extLst>
          </p:cNvPr>
          <p:cNvSpPr txBox="1"/>
          <p:nvPr/>
        </p:nvSpPr>
        <p:spPr>
          <a:xfrm>
            <a:off x="6939763" y="4050388"/>
            <a:ext cx="124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 1: 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Palvelukeskus</a:t>
            </a:r>
            <a:br>
              <a:rPr lang="fi-FI" sz="1200" b="1" dirty="0">
                <a:solidFill>
                  <a:schemeClr val="accent5"/>
                </a:solidFill>
              </a:rPr>
            </a:br>
            <a:r>
              <a:rPr lang="fi-FI" sz="1200" b="1" dirty="0">
                <a:solidFill>
                  <a:schemeClr val="accent5"/>
                </a:solidFill>
              </a:rPr>
              <a:t>Koordinaatio</a:t>
            </a:r>
            <a:br>
              <a:rPr lang="fi-FI" sz="1200" b="1" dirty="0">
                <a:solidFill>
                  <a:schemeClr val="accent5"/>
                </a:solidFill>
              </a:rPr>
            </a:br>
            <a:r>
              <a:rPr lang="fi-FI" sz="1200" b="1" dirty="0">
                <a:solidFill>
                  <a:schemeClr val="accent5"/>
                </a:solidFill>
              </a:rPr>
              <a:t>Hallinto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B6309093-E156-4615-A138-355A22C19C33}"/>
              </a:ext>
            </a:extLst>
          </p:cNvPr>
          <p:cNvSpPr txBox="1"/>
          <p:nvPr/>
        </p:nvSpPr>
        <p:spPr>
          <a:xfrm>
            <a:off x="1794280" y="342317"/>
            <a:ext cx="124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WP2: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Roskaaminen ja kulutus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4A268FAB-9F60-4644-ABA6-81BA65234F40}"/>
              </a:ext>
            </a:extLst>
          </p:cNvPr>
          <p:cNvSpPr txBox="1"/>
          <p:nvPr/>
        </p:nvSpPr>
        <p:spPr>
          <a:xfrm>
            <a:off x="1784347" y="1635769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WP3: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Ohjauskeinot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ABB3FA97-8CCA-4C8A-91D9-741E24C5366C}"/>
              </a:ext>
            </a:extLst>
          </p:cNvPr>
          <p:cNvSpPr txBox="1"/>
          <p:nvPr/>
        </p:nvSpPr>
        <p:spPr>
          <a:xfrm>
            <a:off x="1791081" y="2646998"/>
            <a:ext cx="107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WP4: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Jätteiden talteenotto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4FD38651-6A53-4861-806E-976900DBB8A0}"/>
              </a:ext>
            </a:extLst>
          </p:cNvPr>
          <p:cNvSpPr txBox="1"/>
          <p:nvPr/>
        </p:nvSpPr>
        <p:spPr>
          <a:xfrm>
            <a:off x="1883419" y="4091365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WP5: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Rakentaminen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CFB13F16-5A9A-4B48-B805-B9EC439A7907}"/>
              </a:ext>
            </a:extLst>
          </p:cNvPr>
          <p:cNvSpPr txBox="1"/>
          <p:nvPr/>
        </p:nvSpPr>
        <p:spPr>
          <a:xfrm>
            <a:off x="5216168" y="364039"/>
            <a:ext cx="110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WP6: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Maatalous ja puutarhat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575BDF35-5629-44EC-A12A-BB144B425299}"/>
              </a:ext>
            </a:extLst>
          </p:cNvPr>
          <p:cNvSpPr txBox="1"/>
          <p:nvPr/>
        </p:nvSpPr>
        <p:spPr>
          <a:xfrm>
            <a:off x="5278941" y="163590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WP7: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Kierrätys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1759C228-65BF-408E-84BC-BF51806A06CF}"/>
              </a:ext>
            </a:extLst>
          </p:cNvPr>
          <p:cNvSpPr txBox="1"/>
          <p:nvPr/>
        </p:nvSpPr>
        <p:spPr>
          <a:xfrm>
            <a:off x="5233169" y="2563827"/>
            <a:ext cx="128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WP8: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Korvaavat ratkaisut ja</a:t>
            </a:r>
            <a:br>
              <a:rPr lang="fi-FI" sz="1200" b="1" dirty="0">
                <a:solidFill>
                  <a:schemeClr val="accent5"/>
                </a:solidFill>
              </a:rPr>
            </a:br>
            <a:r>
              <a:rPr lang="fi-FI" sz="1200" b="1" dirty="0">
                <a:solidFill>
                  <a:schemeClr val="accent5"/>
                </a:solidFill>
              </a:rPr>
              <a:t>osaamisverkko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8801B4F7-C4D5-452E-B7CA-CE8B900F8D72}"/>
              </a:ext>
            </a:extLst>
          </p:cNvPr>
          <p:cNvSpPr txBox="1"/>
          <p:nvPr/>
        </p:nvSpPr>
        <p:spPr>
          <a:xfrm>
            <a:off x="5236784" y="4033767"/>
            <a:ext cx="137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WP9: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Kansainvälinen yhteistyö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7E9D72F0-EF62-4CEB-AF20-EAAF353820E9}"/>
              </a:ext>
            </a:extLst>
          </p:cNvPr>
          <p:cNvSpPr txBox="1"/>
          <p:nvPr/>
        </p:nvSpPr>
        <p:spPr>
          <a:xfrm>
            <a:off x="8064515" y="440841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WP10: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Vienti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C9274D06-3661-4A62-99BD-C5738597A7CD}"/>
              </a:ext>
            </a:extLst>
          </p:cNvPr>
          <p:cNvSpPr txBox="1"/>
          <p:nvPr/>
        </p:nvSpPr>
        <p:spPr>
          <a:xfrm>
            <a:off x="8064515" y="1900975"/>
            <a:ext cx="107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accent5"/>
                </a:solidFill>
              </a:rPr>
              <a:t>WP11:</a:t>
            </a:r>
          </a:p>
          <a:p>
            <a:r>
              <a:rPr lang="fi-FI" sz="1200" b="1" dirty="0">
                <a:solidFill>
                  <a:schemeClr val="accent5"/>
                </a:solidFill>
              </a:rPr>
              <a:t>Terveys- ja ympäristö-haitat</a:t>
            </a:r>
          </a:p>
        </p:txBody>
      </p:sp>
    </p:spTree>
    <p:extLst>
      <p:ext uri="{BB962C8B-B14F-4D97-AF65-F5344CB8AC3E}">
        <p14:creationId xmlns:p14="http://schemas.microsoft.com/office/powerpoint/2010/main" val="42639722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A29F2A9-9B37-4298-B39C-785E4E70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Pohjoinen ulottuvuus: Pidä Lappi siistinä ry? Muita? </a:t>
            </a:r>
          </a:p>
          <a:p>
            <a:r>
              <a:rPr lang="fi-FI" dirty="0"/>
              <a:t>Pieniä ja syrjäseutujen kuntia, kunnallisia jätehuollon toimijoita?</a:t>
            </a:r>
          </a:p>
          <a:p>
            <a:r>
              <a:rPr lang="fi-FI" dirty="0"/>
              <a:t>Tekstiilialan yritys?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4FB66EC-31F3-4DAE-B441-6DCFEF56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1177A88-0090-4D44-A355-89B0549A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Ketä vielä tarvitaan mukaan? </a:t>
            </a:r>
          </a:p>
        </p:txBody>
      </p:sp>
    </p:spTree>
    <p:extLst>
      <p:ext uri="{BB962C8B-B14F-4D97-AF65-F5344CB8AC3E}">
        <p14:creationId xmlns:p14="http://schemas.microsoft.com/office/powerpoint/2010/main" val="32606443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YKE PPT-POHJA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YKE_ppt-pohja_FIN_16-9.pptx" id="{26365F77-DB42-43B6-B710-4AD25898F694}" vid="{D6CC6AEB-B971-4AF2-AF54-02DB44606FA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DCFE9D-C79E-4DAD-B1D3-DAB45D20B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SYKE_ppt-pohja_FIN_16-9</Template>
  <TotalTime>326</TotalTime>
  <Words>703</Words>
  <Application>Microsoft Office PowerPoint</Application>
  <PresentationFormat>Näytössä katseltava esitys (16:9)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SYKE PPT-POHJA 2017</vt:lpstr>
      <vt:lpstr>Muovi LIFE SIP-hanke Valmistelun eteneminen</vt:lpstr>
      <vt:lpstr>Esityksen sisältö</vt:lpstr>
      <vt:lpstr>Hankkeen nimi ja akronyymi </vt:lpstr>
      <vt:lpstr>Hakuprosessin aikataulu</vt:lpstr>
      <vt:lpstr>Hankkeen laajuus </vt:lpstr>
      <vt:lpstr>Hankkeen järjestäytyminen</vt:lpstr>
      <vt:lpstr>Hankkeen rakenne</vt:lpstr>
      <vt:lpstr>PowerPoint-esitys</vt:lpstr>
      <vt:lpstr>Ketä vielä tarvitaan mukaan? </vt:lpstr>
      <vt:lpstr>Partneriehdokkailta tarvittavat toimenpiteet ja deadlinet (lähetetään täsmennettynä osallistujille)</vt:lpstr>
      <vt:lpstr>Partneriehdokkailta tarvittavat toimenpiteet ja deadlinet </vt:lpstr>
      <vt:lpstr>Partneriehdokkailta tarvittavat toimenpiteet ja deadlinet </vt:lpstr>
      <vt:lpstr>Hankevalmistelun askeleet</vt:lpstr>
      <vt:lpstr>Yhteyshenkilöt SYKEssä</vt:lpstr>
      <vt:lpstr>Nyt hihat heilumaan,  tehdään voittava ehdotus!  Materiaalit kiertoon &gt; Tervetuloa mukaan Muovi LIFE IP:n valmisteluun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Muovi LIFE SIP-hanke Valmistelun eteneminen</dc:title>
  <dc:creator>Dahlbo Helena</dc:creator>
  <cp:lastModifiedBy>Dahlbo Helena</cp:lastModifiedBy>
  <cp:revision>22</cp:revision>
  <dcterms:created xsi:type="dcterms:W3CDTF">2021-08-15T12:02:48Z</dcterms:created>
  <dcterms:modified xsi:type="dcterms:W3CDTF">2021-08-18T08:10:01Z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